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44B32-5DD1-44DE-B4F5-51893E66A40D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6393A-5638-4DF8-8499-6B73BDAC6F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EE54DC0-32A1-48CF-B53B-F54A23D0731B}" type="datetime1">
              <a:rPr lang="en-US" smtClean="0"/>
              <a:t>5/9/2020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A071AF-F092-4E8E-9627-3C7497A998F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AB6C5-0DDA-485B-B48D-81F926A52101}" type="datetime1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071AF-F092-4E8E-9627-3C7497A99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8A0F3-2A51-40EE-9FC7-9F43AF935405}" type="datetime1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071AF-F092-4E8E-9627-3C7497A99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EB2FE-0547-4772-B8D2-F6F6BD60170C}" type="datetime1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071AF-F092-4E8E-9627-3C7497A99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29928AD-45FF-4FA1-A3AB-693E227C7E8F}" type="datetime1">
              <a:rPr lang="en-US" smtClean="0"/>
              <a:t>5/9/2020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A071AF-F092-4E8E-9627-3C7497A998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4E89B-A2F1-4A8E-9A2B-592A097EA166}" type="datetime1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0A071AF-F092-4E8E-9627-3C7497A998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8E6E1-FAEE-4DD3-A07B-C173D95BEFAB}" type="datetime1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0A071AF-F092-4E8E-9627-3C7497A99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79CEA-058F-4755-A3B2-AD774F400688}" type="datetime1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071AF-F092-4E8E-9627-3C7497A998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D8BD6-B715-4C6C-8ABC-1E606093F385}" type="datetime1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071AF-F092-4E8E-9627-3C7497A99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60F169D-6E93-4AEC-B9D9-DA680BDFD0EF}" type="datetime1">
              <a:rPr lang="en-US" smtClean="0"/>
              <a:t>5/9/2020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A071AF-F092-4E8E-9627-3C7497A998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0925BE7-6617-4384-97D8-B2EFFD5041C2}" type="datetime1">
              <a:rPr lang="en-US" smtClean="0"/>
              <a:t>5/9/2020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A071AF-F092-4E8E-9627-3C7497A998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CDABDBD-B942-44EC-9F71-9BE52472392F}" type="datetime1">
              <a:rPr lang="en-US" smtClean="0"/>
              <a:t>5/9/2020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0A071AF-F092-4E8E-9627-3C7497A998F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265238" cy="2762247"/>
          </a:xfrm>
          <a:ln>
            <a:solidFill>
              <a:srgbClr val="0070C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Н</a:t>
            </a:r>
            <a:r>
              <a:rPr lang="sr-Cyrl-RS" b="1" dirty="0" smtClean="0">
                <a:solidFill>
                  <a:srgbClr val="C00000"/>
                </a:solidFill>
              </a:rPr>
              <a:t>еједначине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sr-Cyrl-RS" b="1" dirty="0" smtClean="0">
                <a:solidFill>
                  <a:srgbClr val="C00000"/>
                </a:solidFill>
              </a:rPr>
              <a:t>са</a:t>
            </a:r>
            <a:r>
              <a:rPr lang="en-US" b="1" dirty="0" smtClean="0">
                <a:solidFill>
                  <a:srgbClr val="C00000"/>
                </a:solidFill>
              </a:rPr>
              <a:t> н</a:t>
            </a:r>
            <a:r>
              <a:rPr lang="sr-Cyrl-RS" b="1" dirty="0" smtClean="0">
                <a:solidFill>
                  <a:srgbClr val="C00000"/>
                </a:solidFill>
              </a:rPr>
              <a:t>епознатим</a:t>
            </a:r>
            <a:r>
              <a:rPr lang="en-US" b="1" dirty="0" smtClean="0">
                <a:solidFill>
                  <a:srgbClr val="C00000"/>
                </a:solidFill>
              </a:rPr>
              <a:t> ч</a:t>
            </a:r>
            <a:r>
              <a:rPr lang="sr-Cyrl-RS" b="1" dirty="0" smtClean="0">
                <a:solidFill>
                  <a:srgbClr val="C00000"/>
                </a:solidFill>
              </a:rPr>
              <a:t>иниоцем</a:t>
            </a:r>
            <a:r>
              <a:rPr lang="en-US" b="1" dirty="0" smtClean="0">
                <a:solidFill>
                  <a:srgbClr val="C00000"/>
                </a:solidFill>
              </a:rPr>
              <a:t>, д</a:t>
            </a:r>
            <a:r>
              <a:rPr lang="sr-Cyrl-RS" b="1" dirty="0" smtClean="0">
                <a:solidFill>
                  <a:srgbClr val="C00000"/>
                </a:solidFill>
              </a:rPr>
              <a:t>ељеником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и </a:t>
            </a:r>
            <a:r>
              <a:rPr lang="en-US" b="1" dirty="0" smtClean="0">
                <a:solidFill>
                  <a:srgbClr val="C00000"/>
                </a:solidFill>
              </a:rPr>
              <a:t>д</a:t>
            </a:r>
            <a:r>
              <a:rPr lang="sr-Cyrl-RS" b="1" dirty="0" smtClean="0">
                <a:solidFill>
                  <a:srgbClr val="C00000"/>
                </a:solidFill>
              </a:rPr>
              <a:t>елиоцем</a:t>
            </a:r>
            <a:br>
              <a:rPr lang="sr-Cyrl-RS" b="1" dirty="0" smtClean="0">
                <a:solidFill>
                  <a:srgbClr val="C00000"/>
                </a:solidFill>
              </a:rPr>
            </a:br>
            <a:r>
              <a:rPr lang="sr-Cyrl-RS" b="1" dirty="0" smtClean="0">
                <a:solidFill>
                  <a:srgbClr val="C00000"/>
                </a:solidFill>
              </a:rPr>
              <a:t> </a:t>
            </a:r>
            <a:r>
              <a:rPr lang="sr-Cyrl-RS" b="1" dirty="0" smtClean="0">
                <a:solidFill>
                  <a:srgbClr val="C00000"/>
                </a:solidFill>
              </a:rPr>
              <a:t>-</a:t>
            </a:r>
            <a:r>
              <a:rPr lang="sr-Cyrl-R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о</a:t>
            </a:r>
            <a:r>
              <a:rPr lang="sr-Cyrl-RS" b="1" dirty="0" smtClean="0">
                <a:solidFill>
                  <a:srgbClr val="C00000"/>
                </a:solidFill>
              </a:rPr>
              <a:t>брада -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984" y="3357562"/>
            <a:ext cx="4500594" cy="1500198"/>
          </a:xfr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b="1" dirty="0" smtClean="0">
                <a:solidFill>
                  <a:srgbClr val="002060"/>
                </a:solidFill>
              </a:rPr>
              <a:t>09.05.2020</a:t>
            </a:r>
          </a:p>
          <a:p>
            <a:pPr algn="ctr"/>
            <a:r>
              <a:rPr lang="sr-Cyrl-RS" b="1" dirty="0" smtClean="0">
                <a:solidFill>
                  <a:srgbClr val="002060"/>
                </a:solidFill>
              </a:rPr>
              <a:t>5. разред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214282" y="3500438"/>
            <a:ext cx="1428728" cy="1571636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1071538" y="4929198"/>
            <a:ext cx="714380" cy="714380"/>
          </a:xfrm>
          <a:prstGeom prst="flowChartConnecto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1571604" y="5429264"/>
            <a:ext cx="642942" cy="785818"/>
          </a:xfrm>
          <a:prstGeom prst="flowChartConnector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3571868" y="5857892"/>
            <a:ext cx="642942" cy="785818"/>
          </a:xfrm>
          <a:prstGeom prst="flowChartConnecto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2214546" y="5072074"/>
            <a:ext cx="1428728" cy="1571636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4214810" y="5857892"/>
            <a:ext cx="642942" cy="785818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4857752" y="5715016"/>
            <a:ext cx="642942" cy="785818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5500694" y="5072074"/>
            <a:ext cx="1428728" cy="1571636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6858016" y="5072074"/>
            <a:ext cx="714380" cy="71438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7429520" y="4643446"/>
            <a:ext cx="714380" cy="71438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7858148" y="4071942"/>
            <a:ext cx="714380" cy="71438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42942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r-Cyrl-R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Драги петаци,</a:t>
            </a: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данашњег часа су </a:t>
            </a:r>
            <a:r>
              <a:rPr lang="sr-Cyrl-RS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неједначине </a:t>
            </a:r>
            <a:r>
              <a:rPr lang="sr-Cyrl-RS" u="sng" dirty="0" smtClean="0">
                <a:solidFill>
                  <a:srgbClr val="C00000"/>
                </a:solidFill>
              </a:rPr>
              <a:t>са </a:t>
            </a:r>
          </a:p>
          <a:p>
            <a:pPr>
              <a:buNone/>
            </a:pPr>
            <a:r>
              <a:rPr lang="sr-Cyrl-RS" u="sng" dirty="0" smtClean="0">
                <a:solidFill>
                  <a:srgbClr val="C00000"/>
                </a:solidFill>
              </a:rPr>
              <a:t>непознатим чиниоцем, дељеником</a:t>
            </a:r>
            <a:r>
              <a:rPr lang="en-US" u="sng" dirty="0" smtClean="0">
                <a:solidFill>
                  <a:srgbClr val="C00000"/>
                </a:solidFill>
              </a:rPr>
              <a:t> и</a:t>
            </a:r>
            <a:endParaRPr lang="sr-Cyrl-RS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sr-Cyrl-RS" u="sng" dirty="0" smtClean="0">
                <a:solidFill>
                  <a:srgbClr val="C00000"/>
                </a:solidFill>
              </a:rPr>
              <a:t>д</a:t>
            </a:r>
            <a:r>
              <a:rPr lang="sr-Cyrl-RS" u="sng" dirty="0" smtClean="0">
                <a:solidFill>
                  <a:srgbClr val="C00000"/>
                </a:solidFill>
              </a:rPr>
              <a:t>елиоцем.</a:t>
            </a: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         Као и у случају једначина, правила за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р</a:t>
            </a:r>
            <a:r>
              <a:rPr lang="sr-Cyrl-RS" dirty="0" smtClean="0">
                <a:solidFill>
                  <a:srgbClr val="002060"/>
                </a:solidFill>
              </a:rPr>
              <a:t>ешавања неједначина у скупу разломака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с</a:t>
            </a:r>
            <a:r>
              <a:rPr lang="sr-Cyrl-RS" dirty="0" smtClean="0">
                <a:solidFill>
                  <a:srgbClr val="002060"/>
                </a:solidFill>
              </a:rPr>
              <a:t>у иста као и у скупу природних бројева.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шемама којима илуструјемо та правила, </a:t>
            </a:r>
          </a:p>
          <a:p>
            <a:pPr>
              <a:buNone/>
            </a:pPr>
            <a:r>
              <a:rPr lang="sr-Latn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 </a:t>
            </a:r>
            <a:r>
              <a:rPr lang="sr-Latn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означавају конкретне бројеве, а </a:t>
            </a:r>
            <a:r>
              <a:rPr lang="sr-Latn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Cyrl-R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редставља непознату величину.</a:t>
            </a:r>
            <a:endParaRPr lang="sr-Cyrl-RS" dirty="0" smtClean="0">
              <a:solidFill>
                <a:srgbClr val="C00000"/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571472" y="357166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642910" y="3429000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4929190" y="6286520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5715008" y="6286520"/>
            <a:ext cx="642942" cy="214314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6500826" y="6286520"/>
            <a:ext cx="642942" cy="214314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7286644" y="6286520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072462" y="6286520"/>
            <a:ext cx="642942" cy="214314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71AF-F092-4E8E-9627-3C7497A998F0}" type="slidenum">
              <a:rPr lang="en-US" smtClean="0"/>
              <a:t>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6215082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28654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  <a:r>
              <a:rPr lang="sr-Cyrl-RS" b="1" i="1" u="sng" dirty="0" smtClean="0">
                <a:solidFill>
                  <a:srgbClr val="002060"/>
                </a:solidFill>
              </a:rPr>
              <a:t>Деф</a:t>
            </a:r>
            <a:r>
              <a:rPr lang="sr-Cyrl-RS" dirty="0" smtClean="0">
                <a:solidFill>
                  <a:srgbClr val="002060"/>
                </a:solidFill>
              </a:rPr>
              <a:t>:</a:t>
            </a:r>
            <a:r>
              <a:rPr lang="sr-Cyrl-RS" dirty="0" smtClean="0"/>
              <a:t>  </a:t>
            </a:r>
            <a:r>
              <a:rPr lang="sr-Cyrl-RS" dirty="0" smtClean="0">
                <a:solidFill>
                  <a:srgbClr val="002060"/>
                </a:solidFill>
              </a:rPr>
              <a:t>Смањењем чиниоца производ се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с</a:t>
            </a:r>
            <a:r>
              <a:rPr lang="sr-Cyrl-RS" dirty="0" smtClean="0">
                <a:solidFill>
                  <a:srgbClr val="002060"/>
                </a:solidFill>
              </a:rPr>
              <a:t>мањује, а повећавањем чиниоца производ 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се повећава.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</a:rPr>
              <a:t>Последица претходног тврђења јесте да се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</a:rPr>
              <a:t>п</a:t>
            </a:r>
            <a:r>
              <a:rPr lang="sr-Cyrl-RS" sz="3000" dirty="0" smtClean="0">
                <a:solidFill>
                  <a:srgbClr val="002060"/>
                </a:solidFill>
              </a:rPr>
              <a:t>ри решавању неједначина у којима је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</a:rPr>
              <a:t>н</a:t>
            </a:r>
            <a:r>
              <a:rPr lang="sr-Cyrl-RS" sz="3000" dirty="0" smtClean="0">
                <a:solidFill>
                  <a:srgbClr val="002060"/>
                </a:solidFill>
              </a:rPr>
              <a:t>епознат чинилац знак неједнакости</a:t>
            </a:r>
            <a:r>
              <a:rPr lang="sr-Cyrl-RS" sz="3000" dirty="0" smtClean="0"/>
              <a:t> </a:t>
            </a:r>
            <a:r>
              <a:rPr lang="sr-Cyrl-RS" sz="3000" b="1" u="sng" dirty="0" smtClean="0">
                <a:solidFill>
                  <a:srgbClr val="C00000"/>
                </a:solidFill>
              </a:rPr>
              <a:t>не мења.</a:t>
            </a:r>
            <a:endParaRPr lang="sr-Cyrl-RS" sz="3000" b="1" u="sng" dirty="0" smtClean="0">
              <a:solidFill>
                <a:srgbClr val="C00000"/>
              </a:solidFill>
            </a:endParaRPr>
          </a:p>
        </p:txBody>
      </p:sp>
      <p:pic>
        <p:nvPicPr>
          <p:cNvPr id="4" name="Picture 3" descr="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000240"/>
            <a:ext cx="3071834" cy="1938669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5" name="Chevron 4"/>
          <p:cNvSpPr/>
          <p:nvPr/>
        </p:nvSpPr>
        <p:spPr>
          <a:xfrm>
            <a:off x="5000628" y="6286520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786446" y="6286520"/>
            <a:ext cx="642942" cy="214314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6500826" y="6286520"/>
            <a:ext cx="642942" cy="214314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7286644" y="6286520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8072462" y="6286520"/>
            <a:ext cx="642942" cy="214314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71AF-F092-4E8E-9627-3C7497A998F0}" type="slidenum">
              <a:rPr lang="en-US" smtClean="0"/>
              <a:t>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428596" y="6215082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28654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002060"/>
                </a:solidFill>
              </a:rPr>
              <a:t>Пример  1:</a:t>
            </a:r>
            <a:r>
              <a:rPr lang="sr-Cyrl-RS" dirty="0" smtClean="0"/>
              <a:t> Решићемо неједначине у којима</a:t>
            </a:r>
          </a:p>
          <a:p>
            <a:pPr>
              <a:buNone/>
            </a:pPr>
            <a:r>
              <a:rPr lang="sr-Cyrl-RS" dirty="0" smtClean="0"/>
              <a:t>је непознат чинилац</a:t>
            </a:r>
            <a:endParaRPr lang="en-US" dirty="0"/>
          </a:p>
        </p:txBody>
      </p:sp>
      <p:pic>
        <p:nvPicPr>
          <p:cNvPr id="4" name="Picture 3" descr="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143116"/>
            <a:ext cx="5072098" cy="3576114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5" name="Curved Down Arrow 4"/>
          <p:cNvSpPr/>
          <p:nvPr/>
        </p:nvSpPr>
        <p:spPr>
          <a:xfrm rot="2719475">
            <a:off x="4517796" y="1125125"/>
            <a:ext cx="1394291" cy="630639"/>
          </a:xfrm>
          <a:prstGeom prst="curved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715008" y="6215082"/>
            <a:ext cx="642942" cy="214314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8072462" y="6215082"/>
            <a:ext cx="642942" cy="214314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6500826" y="6215082"/>
            <a:ext cx="642942" cy="214314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7286644" y="6215082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4929190" y="6215082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71AF-F092-4E8E-9627-3C7497A998F0}" type="slidenum">
              <a:rPr lang="en-US" smtClean="0"/>
              <a:t>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500034" y="6215082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42942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Cyrl-RS" b="1" dirty="0" smtClean="0">
                <a:solidFill>
                  <a:srgbClr val="002060"/>
                </a:solidFill>
              </a:rPr>
              <a:t>Деф: </a:t>
            </a:r>
            <a:r>
              <a:rPr lang="sr-Cyrl-RS" dirty="0" smtClean="0">
                <a:solidFill>
                  <a:srgbClr val="002060"/>
                </a:solidFill>
              </a:rPr>
              <a:t>Смањивањем дељеника количник се 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смањује, а повећавањем дељеника количник 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се повећава.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sz="3000" dirty="0" smtClean="0"/>
              <a:t>Последица претходног тврђења јесте да се при </a:t>
            </a:r>
          </a:p>
          <a:p>
            <a:pPr>
              <a:buNone/>
            </a:pPr>
            <a:r>
              <a:rPr lang="sr-Cyrl-RS" sz="3000" dirty="0" smtClean="0"/>
              <a:t>решавању неједначина у којима је непознат </a:t>
            </a:r>
          </a:p>
          <a:p>
            <a:pPr>
              <a:buNone/>
            </a:pPr>
            <a:r>
              <a:rPr lang="sr-Cyrl-RS" sz="3000" dirty="0" smtClean="0"/>
              <a:t>дељеник знак неједнакости</a:t>
            </a:r>
            <a:r>
              <a:rPr lang="sr-Cyrl-RS" sz="3000" b="1" dirty="0" smtClean="0">
                <a:solidFill>
                  <a:srgbClr val="C00000"/>
                </a:solidFill>
              </a:rPr>
              <a:t> </a:t>
            </a:r>
            <a:r>
              <a:rPr lang="sr-Cyrl-RS" sz="3000" b="1" u="sng" dirty="0" smtClean="0">
                <a:solidFill>
                  <a:srgbClr val="C00000"/>
                </a:solidFill>
              </a:rPr>
              <a:t>не мења.</a:t>
            </a:r>
          </a:p>
        </p:txBody>
      </p:sp>
      <p:pic>
        <p:nvPicPr>
          <p:cNvPr id="4" name="Picture 3" descr="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000240"/>
            <a:ext cx="3714776" cy="2270976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6" name="Chevron 5"/>
          <p:cNvSpPr/>
          <p:nvPr/>
        </p:nvSpPr>
        <p:spPr>
          <a:xfrm>
            <a:off x="4857752" y="6357958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6429388" y="6357958"/>
            <a:ext cx="642942" cy="214314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7286644" y="6357958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8072462" y="6357958"/>
            <a:ext cx="642942" cy="214314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5643570" y="6357958"/>
            <a:ext cx="642942" cy="214314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71AF-F092-4E8E-9627-3C7497A998F0}" type="slidenum">
              <a:rPr lang="en-US" smtClean="0"/>
              <a:t>5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6215082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28654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002060"/>
                </a:solidFill>
              </a:rPr>
              <a:t>Пример  </a:t>
            </a:r>
            <a:r>
              <a:rPr lang="sr-Cyrl-RS" b="1" u="sng" dirty="0" smtClean="0">
                <a:solidFill>
                  <a:srgbClr val="002060"/>
                </a:solidFill>
              </a:rPr>
              <a:t>2: </a:t>
            </a:r>
            <a:r>
              <a:rPr lang="sr-Cyrl-RS" dirty="0" smtClean="0"/>
              <a:t>Решићемо неједначине у којима</a:t>
            </a:r>
          </a:p>
          <a:p>
            <a:pPr>
              <a:buNone/>
            </a:pPr>
            <a:r>
              <a:rPr lang="sr-Cyrl-RS" dirty="0" smtClean="0"/>
              <a:t>је непознат </a:t>
            </a:r>
            <a:r>
              <a:rPr lang="sr-Cyrl-RS" dirty="0" smtClean="0"/>
              <a:t>дељеник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143116"/>
            <a:ext cx="4643470" cy="3294529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5" name="Curved Down Arrow 4"/>
          <p:cNvSpPr/>
          <p:nvPr/>
        </p:nvSpPr>
        <p:spPr>
          <a:xfrm rot="2102379">
            <a:off x="4660054" y="1252645"/>
            <a:ext cx="1714512" cy="642942"/>
          </a:xfrm>
          <a:prstGeom prst="curved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4857752" y="6143644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5643570" y="6143644"/>
            <a:ext cx="642942" cy="214314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6429388" y="6143644"/>
            <a:ext cx="642942" cy="214314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7215206" y="6143644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001024" y="6143644"/>
            <a:ext cx="642942" cy="214314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71AF-F092-4E8E-9627-3C7497A998F0}" type="slidenum">
              <a:rPr lang="en-US" smtClean="0"/>
              <a:t>6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428596" y="6072206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35798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Cyrl-RS" b="1" dirty="0" smtClean="0">
                <a:solidFill>
                  <a:srgbClr val="002060"/>
                </a:solidFill>
              </a:rPr>
              <a:t>Деф</a:t>
            </a:r>
            <a:r>
              <a:rPr lang="sr-Cyrl-RS" b="1" dirty="0" smtClean="0">
                <a:solidFill>
                  <a:srgbClr val="002060"/>
                </a:solidFill>
              </a:rPr>
              <a:t>:</a:t>
            </a:r>
            <a:r>
              <a:rPr lang="sr-Cyrl-RS" dirty="0" smtClean="0">
                <a:solidFill>
                  <a:srgbClr val="002060"/>
                </a:solidFill>
              </a:rPr>
              <a:t> Смањивањем делиоца количник се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п</a:t>
            </a:r>
            <a:r>
              <a:rPr lang="sr-Cyrl-RS" dirty="0" smtClean="0">
                <a:solidFill>
                  <a:srgbClr val="002060"/>
                </a:solidFill>
              </a:rPr>
              <a:t>овећава, а повећавањем делиоца количник 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се смањује.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Последица претходног тврђења јесте да се </a:t>
            </a:r>
          </a:p>
          <a:p>
            <a:pPr>
              <a:buNone/>
            </a:pPr>
            <a:r>
              <a:rPr lang="sr-Cyrl-RS" dirty="0" smtClean="0"/>
              <a:t>при решавању неједначина у којима је </a:t>
            </a:r>
          </a:p>
          <a:p>
            <a:pPr>
              <a:buNone/>
            </a:pPr>
            <a:r>
              <a:rPr lang="sr-Cyrl-RS" dirty="0" smtClean="0"/>
              <a:t>н</a:t>
            </a:r>
            <a:r>
              <a:rPr lang="sr-Cyrl-RS" dirty="0" smtClean="0"/>
              <a:t>епознат делилац знак неједнакости </a:t>
            </a:r>
            <a:r>
              <a:rPr lang="sr-Cyrl-RS" b="1" u="sng" dirty="0" smtClean="0">
                <a:solidFill>
                  <a:srgbClr val="C00000"/>
                </a:solidFill>
              </a:rPr>
              <a:t>мења</a:t>
            </a:r>
            <a:r>
              <a:rPr lang="sr-Cyrl-RS" dirty="0" smtClean="0"/>
              <a:t>.</a:t>
            </a:r>
            <a:endParaRPr lang="sr-Cyrl-RS" dirty="0" smtClean="0"/>
          </a:p>
        </p:txBody>
      </p:sp>
      <p:pic>
        <p:nvPicPr>
          <p:cNvPr id="5" name="Picture 4" descr="5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1857364"/>
            <a:ext cx="3857651" cy="2729833"/>
          </a:xfrm>
          <a:prstGeom prst="rect">
            <a:avLst/>
          </a:prstGeom>
          <a:ln w="1905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hevron 5"/>
          <p:cNvSpPr/>
          <p:nvPr/>
        </p:nvSpPr>
        <p:spPr>
          <a:xfrm>
            <a:off x="4786314" y="6357958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5572132" y="6357958"/>
            <a:ext cx="642942" cy="214314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6357950" y="6357958"/>
            <a:ext cx="642942" cy="214314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7143768" y="6357958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001024" y="6357958"/>
            <a:ext cx="642942" cy="214314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71AF-F092-4E8E-9627-3C7497A998F0}" type="slidenum">
              <a:rPr lang="en-US" smtClean="0"/>
              <a:t>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500034" y="6215082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42942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002060"/>
                </a:solidFill>
              </a:rPr>
              <a:t>Пример </a:t>
            </a:r>
            <a:r>
              <a:rPr lang="sr-Cyrl-RS" b="1" u="sng" dirty="0" smtClean="0">
                <a:solidFill>
                  <a:srgbClr val="002060"/>
                </a:solidFill>
              </a:rPr>
              <a:t>3</a:t>
            </a:r>
            <a:r>
              <a:rPr lang="sr-Cyrl-RS" b="1" dirty="0" smtClean="0">
                <a:solidFill>
                  <a:srgbClr val="002060"/>
                </a:solidFill>
              </a:rPr>
              <a:t>: </a:t>
            </a:r>
            <a:r>
              <a:rPr lang="sr-Cyrl-RS" dirty="0" smtClean="0"/>
              <a:t>Решићемо </a:t>
            </a:r>
            <a:r>
              <a:rPr lang="sr-Cyrl-RS" dirty="0" smtClean="0"/>
              <a:t>неједначине у којима</a:t>
            </a:r>
          </a:p>
          <a:p>
            <a:pPr>
              <a:buNone/>
            </a:pPr>
            <a:r>
              <a:rPr lang="sr-Cyrl-RS" dirty="0" smtClean="0"/>
              <a:t>је непознат </a:t>
            </a:r>
            <a:r>
              <a:rPr lang="sr-Cyrl-RS" dirty="0" smtClean="0"/>
              <a:t>делилац</a:t>
            </a: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5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571612"/>
            <a:ext cx="3929090" cy="3668119"/>
          </a:xfrm>
          <a:prstGeom prst="rect">
            <a:avLst/>
          </a:prstGeom>
          <a:ln w="1905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hevron 4"/>
          <p:cNvSpPr/>
          <p:nvPr/>
        </p:nvSpPr>
        <p:spPr>
          <a:xfrm>
            <a:off x="4643438" y="6215082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500694" y="6215082"/>
            <a:ext cx="642942" cy="214314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6286512" y="6215082"/>
            <a:ext cx="642942" cy="214314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7143768" y="6215082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8001024" y="6215082"/>
            <a:ext cx="642942" cy="214314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71AF-F092-4E8E-9627-3C7497A998F0}" type="slidenum">
              <a:rPr lang="en-US" smtClean="0"/>
              <a:t>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428596" y="6215082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35798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              </a:t>
            </a:r>
            <a:r>
              <a:rPr lang="en-US" dirty="0" smtClean="0"/>
              <a:t>≈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rgbClr val="002060"/>
                </a:solidFill>
              </a:rPr>
              <a:t>Домаћи задатак </a:t>
            </a:r>
            <a:r>
              <a:rPr lang="sr-Cyrl-RS" dirty="0" smtClean="0"/>
              <a:t>≈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</a:t>
            </a:r>
            <a:r>
              <a:rPr lang="sr-Cyrl-RS" sz="2800" u="sng" dirty="0" smtClean="0"/>
              <a:t>Збирка задатака</a:t>
            </a:r>
            <a:r>
              <a:rPr lang="sr-Cyrl-RS" sz="2800" dirty="0" smtClean="0"/>
              <a:t>, </a:t>
            </a:r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r>
              <a:rPr lang="sr-Cyrl-RS" sz="2800" b="1" dirty="0" smtClean="0">
                <a:solidFill>
                  <a:srgbClr val="FFFF00"/>
                </a:solidFill>
              </a:rPr>
              <a:t>страна 188</a:t>
            </a:r>
            <a:r>
              <a:rPr lang="sr-Cyrl-RS" sz="2800" dirty="0" smtClean="0"/>
              <a:t>, задатак </a:t>
            </a:r>
            <a:r>
              <a:rPr lang="sr-Cyrl-RS" sz="2800" b="1" dirty="0" smtClean="0">
                <a:solidFill>
                  <a:srgbClr val="C00000"/>
                </a:solidFill>
              </a:rPr>
              <a:t>198.</a:t>
            </a:r>
            <a:r>
              <a:rPr lang="sr-Cyrl-RS" sz="2800" dirty="0" smtClean="0"/>
              <a:t> – примери </a:t>
            </a:r>
            <a:r>
              <a:rPr lang="sr-Cyrl-RS" sz="2800" b="1" dirty="0" smtClean="0">
                <a:solidFill>
                  <a:srgbClr val="C00000"/>
                </a:solidFill>
              </a:rPr>
              <a:t>а) б) в) г)</a:t>
            </a:r>
          </a:p>
          <a:p>
            <a:pPr>
              <a:buNone/>
            </a:pPr>
            <a:r>
              <a:rPr lang="sr-Cyrl-RS" sz="2800" dirty="0" smtClean="0"/>
              <a:t> </a:t>
            </a:r>
            <a:r>
              <a:rPr lang="sr-Cyrl-RS" sz="2800" dirty="0" smtClean="0"/>
              <a:t>                      </a:t>
            </a:r>
            <a:endParaRPr lang="sr-Cyrl-RS" sz="2800" dirty="0" smtClean="0"/>
          </a:p>
          <a:p>
            <a:pPr>
              <a:buNone/>
            </a:pPr>
            <a:r>
              <a:rPr lang="sr-Cyrl-RS" sz="2800" b="1" dirty="0" smtClean="0">
                <a:solidFill>
                  <a:srgbClr val="FFFF00"/>
                </a:solidFill>
              </a:rPr>
              <a:t>страна 184</a:t>
            </a:r>
            <a:r>
              <a:rPr lang="sr-Cyrl-RS" sz="2800" dirty="0" smtClean="0"/>
              <a:t>, задатак </a:t>
            </a:r>
            <a:r>
              <a:rPr lang="sr-Cyrl-RS" sz="2800" b="1" dirty="0" smtClean="0">
                <a:solidFill>
                  <a:srgbClr val="C00000"/>
                </a:solidFill>
              </a:rPr>
              <a:t>167.</a:t>
            </a:r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r>
              <a:rPr lang="sr-Cyrl-RS" sz="2800" b="1" dirty="0" smtClean="0">
                <a:solidFill>
                  <a:srgbClr val="FFFF00"/>
                </a:solidFill>
              </a:rPr>
              <a:t>страна </a:t>
            </a:r>
            <a:r>
              <a:rPr lang="sr-Cyrl-RS" sz="2800" b="1" dirty="0" smtClean="0">
                <a:solidFill>
                  <a:srgbClr val="FFFF00"/>
                </a:solidFill>
              </a:rPr>
              <a:t>184</a:t>
            </a:r>
            <a:r>
              <a:rPr lang="sr-Cyrl-RS" sz="2800" dirty="0" smtClean="0"/>
              <a:t>, задатак </a:t>
            </a:r>
            <a:r>
              <a:rPr lang="sr-Cyrl-RS" sz="2800" b="1" dirty="0" smtClean="0">
                <a:solidFill>
                  <a:srgbClr val="C00000"/>
                </a:solidFill>
              </a:rPr>
              <a:t>168.</a:t>
            </a:r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Домаћи задатак можете слати </a:t>
            </a:r>
          </a:p>
          <a:p>
            <a:pPr>
              <a:buNone/>
            </a:pPr>
            <a:r>
              <a:rPr lang="sr-Cyrl-RS" sz="2800" dirty="0" smtClean="0"/>
              <a:t> </a:t>
            </a:r>
            <a:r>
              <a:rPr lang="sr-Cyrl-RS" sz="2800" dirty="0" smtClean="0"/>
              <a:t>  </a:t>
            </a:r>
          </a:p>
          <a:p>
            <a:pPr>
              <a:buNone/>
            </a:pPr>
            <a:r>
              <a:rPr lang="sr-Cyrl-RS" sz="2800" dirty="0" smtClean="0"/>
              <a:t> </a:t>
            </a:r>
            <a:r>
              <a:rPr lang="sr-Cyrl-RS" sz="2800" dirty="0" smtClean="0"/>
              <a:t> до  </a:t>
            </a:r>
            <a:r>
              <a:rPr lang="sr-Cyrl-RS" sz="2800" b="1" dirty="0" smtClean="0"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петка - 15.05.2020. до 14 часова</a:t>
            </a:r>
            <a:endParaRPr lang="en-US" sz="2800" b="1" dirty="0" smtClean="0">
              <a:solidFill>
                <a:srgbClr val="C0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en-US" sz="2800" dirty="0"/>
          </a:p>
        </p:txBody>
      </p:sp>
      <p:sp>
        <p:nvSpPr>
          <p:cNvPr id="4" name="Cloud Callout 3"/>
          <p:cNvSpPr/>
          <p:nvPr/>
        </p:nvSpPr>
        <p:spPr>
          <a:xfrm>
            <a:off x="6000760" y="2857496"/>
            <a:ext cx="2786082" cy="2786082"/>
          </a:xfrm>
          <a:prstGeom prst="cloudCallout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i="1" dirty="0" smtClean="0">
                <a:solidFill>
                  <a:srgbClr val="C00000"/>
                </a:solidFill>
              </a:rPr>
              <a:t>Срдачан поздрав,</a:t>
            </a:r>
          </a:p>
          <a:p>
            <a:pPr algn="ctr"/>
            <a:r>
              <a:rPr lang="sr-Cyrl-RS" b="1" i="1" dirty="0">
                <a:solidFill>
                  <a:srgbClr val="C00000"/>
                </a:solidFill>
              </a:rPr>
              <a:t>н</a:t>
            </a:r>
            <a:r>
              <a:rPr lang="sr-Cyrl-RS" b="1" i="1" dirty="0" smtClean="0">
                <a:solidFill>
                  <a:srgbClr val="C00000"/>
                </a:solidFill>
              </a:rPr>
              <a:t>аставнице Јована и Марија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71AF-F092-4E8E-9627-3C7497A998F0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71670" y="6286520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67</TotalTime>
  <Words>308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Неједначине са непознатим чиниоцем, дељеником и делиоцем  - обрада -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Marija</dc:creator>
  <cp:lastModifiedBy>Marija</cp:lastModifiedBy>
  <cp:revision>7</cp:revision>
  <dcterms:created xsi:type="dcterms:W3CDTF">2020-05-08T22:01:17Z</dcterms:created>
  <dcterms:modified xsi:type="dcterms:W3CDTF">2020-05-08T23:09:05Z</dcterms:modified>
</cp:coreProperties>
</file>